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4" r:id="rId17"/>
    <p:sldId id="275" r:id="rId18"/>
    <p:sldId id="279" r:id="rId19"/>
    <p:sldId id="280" r:id="rId20"/>
    <p:sldId id="281" r:id="rId21"/>
    <p:sldId id="282" r:id="rId22"/>
    <p:sldId id="283" r:id="rId23"/>
    <p:sldId id="288" r:id="rId24"/>
    <p:sldId id="276" r:id="rId25"/>
    <p:sldId id="277" r:id="rId26"/>
    <p:sldId id="278" r:id="rId27"/>
    <p:sldId id="287" r:id="rId28"/>
    <p:sldId id="284" r:id="rId29"/>
    <p:sldId id="285" r:id="rId30"/>
    <p:sldId id="271" r:id="rId31"/>
    <p:sldId id="289" r:id="rId32"/>
    <p:sldId id="29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30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4068A4-0D09-475C-ACAF-F5B1EC0CD2F3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F4122E-8410-4AF6-9A83-21BDDB0315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85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4122E-8410-4AF6-9A83-21BDDB0315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73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4122E-8410-4AF6-9A83-21BDDB0315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523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4122E-8410-4AF6-9A83-21BDDB0315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284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4122E-8410-4AF6-9A83-21BDDB03152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744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4122E-8410-4AF6-9A83-21BDDB03152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935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4122E-8410-4AF6-9A83-21BDDB03152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091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4122E-8410-4AF6-9A83-21BDDB03152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226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A1A7E-DA1E-702F-9358-1F1A58B77D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072D9-CBBB-76F1-9C31-A54B3454D3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0D344-D690-88F5-CE5D-1A3F3ADEB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EA85-EBEC-4EF4-9FEB-ED8C11CEF446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DA163-5C6C-779A-8297-BCEE818AE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E1001-2A8C-30B7-7D80-311B8AE77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72F8-3518-4B7A-8A28-EF60E6642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71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4685C-907F-82FC-461E-ABAB219AC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7571C7-5A20-8A2D-D775-F93DEAE876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90EBC6-0AE1-2836-5208-563A902C3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EA85-EBEC-4EF4-9FEB-ED8C11CEF446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56016-1086-75A6-4B32-01D3F401A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5BA3B-D826-369A-7537-AC5EC3538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72F8-3518-4B7A-8A28-EF60E6642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67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166563-05EB-2AF2-2616-72D2EFDBE4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5F2655-1FDA-867A-88BD-72197AD1CF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BF984-1E66-0543-DB79-ED032ECD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EA85-EBEC-4EF4-9FEB-ED8C11CEF446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331C0-41A0-96C4-E766-B44AE68B6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41DE5-AF6F-15CF-E868-8042B0B53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72F8-3518-4B7A-8A28-EF60E6642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626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FC0EE-6E17-3310-7429-146AF4FE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17277-5A0B-1819-9AA2-17FEB894D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8CC10-318A-59CD-512B-541D1429F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EA85-EBEC-4EF4-9FEB-ED8C11CEF446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405AD-2D0B-5541-A05E-C82F5B859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EB7CA-B920-5412-10E5-08C3CF0AD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72F8-3518-4B7A-8A28-EF60E6642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220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01206-04E1-9F6E-44D1-5604EC395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B23598-3DDB-210F-6C7B-31DA9FD0B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FF626-D60E-2374-C721-C3DA3EAD0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EA85-EBEC-4EF4-9FEB-ED8C11CEF446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F7E1A-AEF4-48E4-F864-D15617700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AF70D-D09E-7A90-3636-9A1714B89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72F8-3518-4B7A-8A28-EF60E6642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144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14D67-D7B9-9D97-F43F-4DF163F8E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457B8-E807-1594-3A9E-B3211F93DE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BC93FA-B779-7C3C-3DC2-BDFD2D565A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14B787-29C7-0602-B673-543914D88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EA85-EBEC-4EF4-9FEB-ED8C11CEF446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DFA26-BDD6-6D14-6132-510127200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C67A59-8DBA-5C41-EC58-E05CF2C27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72F8-3518-4B7A-8A28-EF60E6642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10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3773F-5193-F320-F53C-B109BF770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82852-A59C-0610-229E-F24088637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D3043-E812-39FF-F452-E371CFE47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D47318-F648-1A2B-397B-C12F827686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22A650-2921-AF4A-D6F3-7F526036D0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53018A-CC7E-C2D5-72F4-ABA417F1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EA85-EBEC-4EF4-9FEB-ED8C11CEF446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3B9580-DDFB-4F38-1E53-3D757CD1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4FC8F6-8DE4-B014-7702-451EB21C5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72F8-3518-4B7A-8A28-EF60E6642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46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842AD-3650-8197-8E90-3CA47A070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225902-1F8A-8D55-C88C-3F8479364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EA85-EBEC-4EF4-9FEB-ED8C11CEF446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841555-6523-F1DB-9623-D5687848B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3BB022-51E7-BC05-787F-269F31311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72F8-3518-4B7A-8A28-EF60E6642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35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01D0DF-9201-5945-EAC2-4632D32BE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EA85-EBEC-4EF4-9FEB-ED8C11CEF446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7C434A-7358-C2B1-F4B5-7C55DCA35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5E809-A4FD-5690-0B4D-8915C5731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72F8-3518-4B7A-8A28-EF60E6642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7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4C9B2-D916-134C-25CF-C1C2A6CFA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C4DA1-BB20-8C3C-1C90-6CF135DFE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074FD9-4A18-149A-F49F-6492E3679C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8C5FB-EC08-C924-E15F-A7C3868FF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EA85-EBEC-4EF4-9FEB-ED8C11CEF446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8F2844-70AE-64F4-E0D5-D5B07EE14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A065B-A41E-A20E-4378-30A45FDB2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72F8-3518-4B7A-8A28-EF60E6642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35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57B49-E7A5-F409-D067-09C528EA5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095BD9-4BA2-F04D-326A-2E34209651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EE4646-CBE6-DCAB-95BE-4CEB523A4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4A1FE-2A1A-583A-7D4D-DA5EDF720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EA85-EBEC-4EF4-9FEB-ED8C11CEF446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B9D6A9-624C-D33B-2A10-35BD8BD16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3FCE40-D267-2FD2-917D-49694FD0B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72F8-3518-4B7A-8A28-EF60E6642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748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B4217C-ECAC-67B0-81C5-AC61326E8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17D567-07E6-E0BE-DEEE-AAC4801D2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A13261-046E-175A-76B4-AB3DAB56F6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1DEA85-EBEC-4EF4-9FEB-ED8C11CEF446}" type="datetimeFigureOut">
              <a:rPr lang="en-US" smtClean="0"/>
              <a:t>9/24/2024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2A96A-5963-8BB3-BCE6-AAC09A47DB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15A8D-E181-93FA-67B1-937560412F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6372F8-3518-4B7A-8A28-EF60E6642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544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madonnamagdymoussa/DMA-Direct-Memory-Access/tree/main/ComparisonCode_WithAndWithoutDMA_MemToMem/HC-05_UART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madonnamagdymoussa/DMA-Direct-Memory-Access/tree/main/TransmitDMA_UART_1024Bytes_BurstSize16bytes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madonnamagdymoussa/DMA-Direct-Memory-Access/tree/main/TwoTiva_OneTransmitPeriphToPher_OneRecievePingPong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4F6A66-2CC3-A358-278A-F883E1E6059D}"/>
              </a:ext>
            </a:extLst>
          </p:cNvPr>
          <p:cNvSpPr txBox="1"/>
          <p:nvPr/>
        </p:nvSpPr>
        <p:spPr>
          <a:xfrm>
            <a:off x="7409590" y="1361872"/>
            <a:ext cx="4711074" cy="248021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dirty="0">
                <a:latin typeface="+mj-lt"/>
                <a:ea typeface="+mj-ea"/>
                <a:cs typeface="+mj-cs"/>
              </a:rPr>
              <a:t>Detailed Documentation for DMA project</a:t>
            </a:r>
          </a:p>
        </p:txBody>
      </p:sp>
      <p:pic>
        <p:nvPicPr>
          <p:cNvPr id="3" name="Picture 2" descr="A cartoon of a child with his hands together&#10;&#10;Description automatically generated">
            <a:extLst>
              <a:ext uri="{FF2B5EF4-FFF2-40B4-BE49-F238E27FC236}">
                <a16:creationId xmlns:a16="http://schemas.microsoft.com/office/drawing/2014/main" id="{176F572B-173A-1556-0574-94E022202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7" r="11058" b="9788"/>
          <a:stretch/>
        </p:blipFill>
        <p:spPr>
          <a:xfrm>
            <a:off x="20" y="10"/>
            <a:ext cx="6992881" cy="61867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FF74A0-C118-839A-2F3B-AE712F8EA09F}"/>
              </a:ext>
            </a:extLst>
          </p:cNvPr>
          <p:cNvSpPr txBox="1"/>
          <p:nvPr/>
        </p:nvSpPr>
        <p:spPr>
          <a:xfrm>
            <a:off x="7537000" y="6053560"/>
            <a:ext cx="4456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Madonna Magdy Moussa </a:t>
            </a:r>
          </a:p>
        </p:txBody>
      </p:sp>
    </p:spTree>
    <p:extLst>
      <p:ext uri="{BB962C8B-B14F-4D97-AF65-F5344CB8AC3E}">
        <p14:creationId xmlns:p14="http://schemas.microsoft.com/office/powerpoint/2010/main" val="1290603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9EF30C2-29AC-4A0D-BC0A-A679CF113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77DF54-9CC4-2667-B180-FB9C86DD5A2C}"/>
              </a:ext>
            </a:extLst>
          </p:cNvPr>
          <p:cNvSpPr txBox="1"/>
          <p:nvPr/>
        </p:nvSpPr>
        <p:spPr>
          <a:xfrm>
            <a:off x="5093520" y="2744662"/>
            <a:ext cx="6589707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Debugging for DMA</a:t>
            </a:r>
          </a:p>
        </p:txBody>
      </p: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266A0658-1CC4-4B0D-AAB7-A702286AF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04F1504-431A-4D86-9091-AE7E4B33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A804283-B929-4503-802F-4585376E2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AD3811F5-514E-49A4-B382-673ED228A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067AD921-1CEE-4C1B-9AA3-C66D908D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9" name="Arc 228">
            <a:extLst>
              <a:ext uri="{FF2B5EF4-FFF2-40B4-BE49-F238E27FC236}">
                <a16:creationId xmlns:a16="http://schemas.microsoft.com/office/drawing/2014/main" id="{C36A08F5-3B56-47C5-A371-9187BE56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943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A9AA387-2D5D-3D04-105C-69BF14F13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3" t="28936" r="5613" b="33759"/>
          <a:stretch/>
        </p:blipFill>
        <p:spPr>
          <a:xfrm>
            <a:off x="698110" y="262646"/>
            <a:ext cx="11023720" cy="350997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A10887-138C-E96A-062A-6A5DC3788248}"/>
              </a:ext>
            </a:extLst>
          </p:cNvPr>
          <p:cNvCxnSpPr>
            <a:cxnSpLocks/>
          </p:cNvCxnSpPr>
          <p:nvPr/>
        </p:nvCxnSpPr>
        <p:spPr>
          <a:xfrm flipH="1">
            <a:off x="4544767" y="2859578"/>
            <a:ext cx="3330406" cy="176051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03A912-2F3F-8398-D2C7-E937D3003FB5}"/>
              </a:ext>
            </a:extLst>
          </p:cNvPr>
          <p:cNvCxnSpPr>
            <a:cxnSpLocks/>
          </p:cNvCxnSpPr>
          <p:nvPr/>
        </p:nvCxnSpPr>
        <p:spPr>
          <a:xfrm>
            <a:off x="8468980" y="2859578"/>
            <a:ext cx="0" cy="18288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C0F034-3412-B38F-18FA-D7160AB7F745}"/>
              </a:ext>
            </a:extLst>
          </p:cNvPr>
          <p:cNvSpPr txBox="1"/>
          <p:nvPr/>
        </p:nvSpPr>
        <p:spPr>
          <a:xfrm>
            <a:off x="2212717" y="4613563"/>
            <a:ext cx="3266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Source buffer End pointer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B098F2-E8CF-FFBF-BFE8-1F54D30E038A}"/>
              </a:ext>
            </a:extLst>
          </p:cNvPr>
          <p:cNvSpPr txBox="1"/>
          <p:nvPr/>
        </p:nvSpPr>
        <p:spPr>
          <a:xfrm>
            <a:off x="6712382" y="4620090"/>
            <a:ext cx="3936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Destination buffer End pointer </a:t>
            </a:r>
          </a:p>
        </p:txBody>
      </p:sp>
    </p:spTree>
    <p:extLst>
      <p:ext uri="{BB962C8B-B14F-4D97-AF65-F5344CB8AC3E}">
        <p14:creationId xmlns:p14="http://schemas.microsoft.com/office/powerpoint/2010/main" val="4128059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7CE187A-37EA-6483-77C7-2DCF10560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3" t="28936" r="5613" b="33759"/>
          <a:stretch/>
        </p:blipFill>
        <p:spPr>
          <a:xfrm>
            <a:off x="698110" y="262647"/>
            <a:ext cx="11023720" cy="344483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9996C21-6AC9-F0CA-BAEA-E28E36D05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0" t="43546" r="6808" b="23972"/>
          <a:stretch/>
        </p:blipFill>
        <p:spPr>
          <a:xfrm>
            <a:off x="573932" y="4143982"/>
            <a:ext cx="6809362" cy="176197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187B895-EAD8-9073-7FD1-4E25E94B4284}"/>
              </a:ext>
            </a:extLst>
          </p:cNvPr>
          <p:cNvCxnSpPr>
            <a:cxnSpLocks/>
          </p:cNvCxnSpPr>
          <p:nvPr/>
        </p:nvCxnSpPr>
        <p:spPr>
          <a:xfrm flipH="1">
            <a:off x="7184929" y="4882930"/>
            <a:ext cx="2249093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8006DC-AF5D-9BCA-40B5-6100DE6251D4}"/>
              </a:ext>
            </a:extLst>
          </p:cNvPr>
          <p:cNvCxnSpPr>
            <a:cxnSpLocks/>
          </p:cNvCxnSpPr>
          <p:nvPr/>
        </p:nvCxnSpPr>
        <p:spPr>
          <a:xfrm>
            <a:off x="9434022" y="2785646"/>
            <a:ext cx="0" cy="209728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8BDD00-7247-671E-BD8A-0E17F1AB864B}"/>
              </a:ext>
            </a:extLst>
          </p:cNvPr>
          <p:cNvSpPr txBox="1"/>
          <p:nvPr/>
        </p:nvSpPr>
        <p:spPr>
          <a:xfrm>
            <a:off x="7625581" y="4492547"/>
            <a:ext cx="1566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Control word </a:t>
            </a:r>
          </a:p>
        </p:txBody>
      </p:sp>
    </p:spTree>
    <p:extLst>
      <p:ext uri="{BB962C8B-B14F-4D97-AF65-F5344CB8AC3E}">
        <p14:creationId xmlns:p14="http://schemas.microsoft.com/office/powerpoint/2010/main" val="3345899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1184C5E-D704-4518-5AFB-A71F95E5B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0" t="43546" r="6808" b="23972"/>
          <a:stretch/>
        </p:blipFill>
        <p:spPr>
          <a:xfrm>
            <a:off x="2603772" y="184959"/>
            <a:ext cx="7688092" cy="19893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57D2C0-A6A1-A761-71D4-A08BACD9BB19}"/>
              </a:ext>
            </a:extLst>
          </p:cNvPr>
          <p:cNvSpPr txBox="1"/>
          <p:nvPr/>
        </p:nvSpPr>
        <p:spPr>
          <a:xfrm>
            <a:off x="3252281" y="2291039"/>
            <a:ext cx="5687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Control word before transferring data is  0x0002BFF2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A49F07B-7020-2FEA-7732-765B89A86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3" t="24823" r="53803" b="50000"/>
          <a:stretch/>
        </p:blipFill>
        <p:spPr>
          <a:xfrm>
            <a:off x="149218" y="3148632"/>
            <a:ext cx="4792729" cy="2753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BF196C-5645-5DA9-6DD5-373DE0BB23A2}"/>
              </a:ext>
            </a:extLst>
          </p:cNvPr>
          <p:cNvSpPr txBox="1"/>
          <p:nvPr/>
        </p:nvSpPr>
        <p:spPr>
          <a:xfrm>
            <a:off x="5038221" y="3206821"/>
            <a:ext cx="614788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-Transfer mode (XFERMODE) is Auto request =0x2</a:t>
            </a:r>
          </a:p>
          <a:p>
            <a:r>
              <a:rPr lang="en-US" b="1" dirty="0">
                <a:solidFill>
                  <a:srgbClr val="0070C0"/>
                </a:solidFill>
              </a:rPr>
              <a:t>-Transfer size (XFERSIZE) is 1024-1 (this field is 1 less than the number to transfer </a:t>
            </a:r>
            <a:r>
              <a:rPr lang="en-US" b="1" dirty="0">
                <a:solidFill>
                  <a:srgbClr val="0070C0"/>
                </a:solidFill>
                <a:sym typeface="Wingdings" panose="05000000000000000000" pitchFamily="2" charset="2"/>
              </a:rPr>
              <a:t> hardware requirement</a:t>
            </a:r>
            <a:r>
              <a:rPr lang="en-US" b="1" dirty="0">
                <a:solidFill>
                  <a:srgbClr val="0070C0"/>
                </a:solidFill>
              </a:rPr>
              <a:t>).</a:t>
            </a:r>
          </a:p>
          <a:p>
            <a:r>
              <a:rPr lang="en-US" b="1" dirty="0">
                <a:solidFill>
                  <a:srgbClr val="0070C0"/>
                </a:solidFill>
              </a:rPr>
              <a:t>-Arbitration size= 1024 transfers=0xA. </a:t>
            </a:r>
          </a:p>
          <a:p>
            <a:r>
              <a:rPr lang="en-US" b="1" dirty="0">
                <a:solidFill>
                  <a:srgbClr val="0070C0"/>
                </a:solidFill>
              </a:rPr>
              <a:t>-Source size (SRCSIZE)= 1 byte =0x0.</a:t>
            </a:r>
          </a:p>
          <a:p>
            <a:r>
              <a:rPr lang="en-US" b="1" dirty="0">
                <a:solidFill>
                  <a:srgbClr val="0070C0"/>
                </a:solidFill>
              </a:rPr>
              <a:t>-Source increment (SRCINC)= 1 byte =0x0.</a:t>
            </a:r>
          </a:p>
          <a:p>
            <a:r>
              <a:rPr lang="en-US" b="1" dirty="0">
                <a:solidFill>
                  <a:srgbClr val="0070C0"/>
                </a:solidFill>
              </a:rPr>
              <a:t>-Destination size (SRCSIZE)= 1 byte =0x0.</a:t>
            </a:r>
          </a:p>
          <a:p>
            <a:r>
              <a:rPr lang="en-US" b="1" dirty="0">
                <a:solidFill>
                  <a:srgbClr val="0070C0"/>
                </a:solidFill>
              </a:rPr>
              <a:t>-Destination increment (DSTINC)= 1 byte =0x0.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681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9C8E07A-64F0-3686-820F-22935E344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6" t="44964" r="4335" b="39149"/>
          <a:stretch/>
        </p:blipFill>
        <p:spPr>
          <a:xfrm>
            <a:off x="369536" y="1916349"/>
            <a:ext cx="11452928" cy="15126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58F715-1557-A4CD-8784-AEFC33A8016C}"/>
              </a:ext>
            </a:extLst>
          </p:cNvPr>
          <p:cNvSpPr txBox="1"/>
          <p:nvPr/>
        </p:nvSpPr>
        <p:spPr>
          <a:xfrm>
            <a:off x="3155004" y="710438"/>
            <a:ext cx="5687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Control word after transferring data is  0x00028000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D70E3D1-4948-016E-4496-4A5E55A0020B}"/>
              </a:ext>
            </a:extLst>
          </p:cNvPr>
          <p:cNvCxnSpPr>
            <a:cxnSpLocks/>
          </p:cNvCxnSpPr>
          <p:nvPr/>
        </p:nvCxnSpPr>
        <p:spPr>
          <a:xfrm>
            <a:off x="8083685" y="1079770"/>
            <a:ext cx="1040860" cy="127432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1A25D3-5C42-E16B-AF73-4279B3D1F4D7}"/>
              </a:ext>
            </a:extLst>
          </p:cNvPr>
          <p:cNvSpPr txBox="1"/>
          <p:nvPr/>
        </p:nvSpPr>
        <p:spPr>
          <a:xfrm>
            <a:off x="3155004" y="3605655"/>
            <a:ext cx="61478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-Field of the transfer mode is 0x00</a:t>
            </a:r>
            <a:r>
              <a:rPr lang="en-US" b="1" dirty="0">
                <a:solidFill>
                  <a:srgbClr val="0070C0"/>
                </a:solidFill>
                <a:sym typeface="Wingdings" panose="05000000000000000000" pitchFamily="2" charset="2"/>
              </a:rPr>
              <a:t> stop mode </a:t>
            </a:r>
          </a:p>
          <a:p>
            <a:r>
              <a:rPr lang="en-US" b="1" dirty="0">
                <a:solidFill>
                  <a:srgbClr val="0070C0"/>
                </a:solidFill>
                <a:sym typeface="Wingdings" panose="05000000000000000000" pitchFamily="2" charset="2"/>
              </a:rPr>
              <a:t>-</a:t>
            </a:r>
            <a:r>
              <a:rPr lang="en-US" b="1" dirty="0">
                <a:solidFill>
                  <a:srgbClr val="0070C0"/>
                </a:solidFill>
              </a:rPr>
              <a:t>Field of the transfer size becomes 0x0 </a:t>
            </a:r>
            <a:r>
              <a:rPr lang="en-US" b="1" dirty="0">
                <a:solidFill>
                  <a:srgbClr val="0070C0"/>
                </a:solidFill>
                <a:sym typeface="Wingdings" panose="05000000000000000000" pitchFamily="2" charset="2"/>
              </a:rPr>
              <a:t> all items are transferred </a:t>
            </a:r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332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056210-374D-7FBF-D19E-DF82A5601862}"/>
              </a:ext>
            </a:extLst>
          </p:cNvPr>
          <p:cNvSpPr txBox="1"/>
          <p:nvPr/>
        </p:nvSpPr>
        <p:spPr>
          <a:xfrm>
            <a:off x="838200" y="1825625"/>
            <a:ext cx="5393361" cy="1674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Code Link for experiment 1: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https://github.com/madonnamagdymoussa/DMA-Direct-Memory-Access/tree/main/ComparisonCode_WithAndWithoutDMA_MemToMem/HC-05_UART</a:t>
            </a: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 descr="Flowchart">
            <a:extLst>
              <a:ext uri="{FF2B5EF4-FFF2-40B4-BE49-F238E27FC236}">
                <a16:creationId xmlns:a16="http://schemas.microsoft.com/office/drawing/2014/main" id="{5AD7A187-9CF5-8D76-4F44-E245E4348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87184" y="1216485"/>
            <a:ext cx="3781051" cy="3781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317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BADB15-D1A0-3C44-61EA-167A6C960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83" y="1445115"/>
            <a:ext cx="4150649" cy="41506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C7EFFE-C474-67AB-1A5D-7EA262FD6076}"/>
              </a:ext>
            </a:extLst>
          </p:cNvPr>
          <p:cNvSpPr txBox="1"/>
          <p:nvPr/>
        </p:nvSpPr>
        <p:spPr>
          <a:xfrm>
            <a:off x="5365600" y="736668"/>
            <a:ext cx="638134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Experiment 2:</a:t>
            </a:r>
          </a:p>
          <a:p>
            <a:r>
              <a:rPr lang="en-US" sz="2800" b="1" dirty="0"/>
              <a:t>-Two TIVA C boards are communicating with each other through UART. Transmitting 1024 bytes with DMA using burst request. </a:t>
            </a:r>
          </a:p>
          <a:p>
            <a:r>
              <a:rPr lang="en-US" sz="2800" b="1" dirty="0">
                <a:solidFill>
                  <a:srgbClr val="C00000"/>
                </a:solidFill>
              </a:rPr>
              <a:t>-In each burst request (experiment), vary the transfer size as follows: 16, 8, 4, 2, and a single request (transfer size=1) , compare the transfer time and CPU load for each transfer size in order to complete a total transfer of 1024 bytes.</a:t>
            </a:r>
          </a:p>
        </p:txBody>
      </p:sp>
    </p:spTree>
    <p:extLst>
      <p:ext uri="{BB962C8B-B14F-4D97-AF65-F5344CB8AC3E}">
        <p14:creationId xmlns:p14="http://schemas.microsoft.com/office/powerpoint/2010/main" val="11400298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312662-452A-3AF6-1A8D-B486A135F5D5}"/>
              </a:ext>
            </a:extLst>
          </p:cNvPr>
          <p:cNvSpPr txBox="1"/>
          <p:nvPr/>
        </p:nvSpPr>
        <p:spPr>
          <a:xfrm>
            <a:off x="1133127" y="575985"/>
            <a:ext cx="1015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Transfer Time (1024 bytes) Burst Request </a:t>
            </a:r>
            <a:r>
              <a:rPr lang="en-US" sz="2400" b="1" dirty="0">
                <a:solidFill>
                  <a:srgbClr val="0070C0"/>
                </a:solidFill>
                <a:sym typeface="Wingdings" panose="05000000000000000000" pitchFamily="2" charset="2"/>
              </a:rPr>
              <a:t> burst size = 16 bytes</a:t>
            </a:r>
            <a:r>
              <a:rPr lang="en-US" sz="2400" b="1" dirty="0">
                <a:solidFill>
                  <a:srgbClr val="0070C0"/>
                </a:solidFill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B7B6CB-9743-E669-57EA-69CFB845F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36" b="53818"/>
          <a:stretch/>
        </p:blipFill>
        <p:spPr>
          <a:xfrm>
            <a:off x="684327" y="1163299"/>
            <a:ext cx="10823345" cy="469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292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B5FA9D-4331-13A5-4B6E-C441CC3E251D}"/>
              </a:ext>
            </a:extLst>
          </p:cNvPr>
          <p:cNvSpPr txBox="1"/>
          <p:nvPr/>
        </p:nvSpPr>
        <p:spPr>
          <a:xfrm>
            <a:off x="1354858" y="542251"/>
            <a:ext cx="9044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Transfer Time (1024 bytes) Burst Request </a:t>
            </a:r>
            <a:r>
              <a:rPr lang="en-US" sz="2400" b="1" dirty="0">
                <a:solidFill>
                  <a:srgbClr val="0070C0"/>
                </a:solidFill>
                <a:sym typeface="Wingdings" panose="05000000000000000000" pitchFamily="2" charset="2"/>
              </a:rPr>
              <a:t></a:t>
            </a:r>
            <a:r>
              <a:rPr lang="en-US" sz="2400" b="1" dirty="0">
                <a:solidFill>
                  <a:srgbClr val="0070C0"/>
                </a:solidFill>
              </a:rPr>
              <a:t> burst size = 8 bytes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1238CC-9538-330C-53A9-C2526756C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772" b="57091"/>
          <a:stretch/>
        </p:blipFill>
        <p:spPr>
          <a:xfrm>
            <a:off x="400934" y="1205345"/>
            <a:ext cx="11165122" cy="487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744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A010AA-CB81-9EB5-B638-B3F0FBFAB74A}"/>
              </a:ext>
            </a:extLst>
          </p:cNvPr>
          <p:cNvSpPr txBox="1"/>
          <p:nvPr/>
        </p:nvSpPr>
        <p:spPr>
          <a:xfrm>
            <a:off x="1027113" y="764772"/>
            <a:ext cx="10337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Transfer Time (1024 bytes) Burst Request </a:t>
            </a:r>
            <a:r>
              <a:rPr lang="en-US" sz="2400" b="1" dirty="0">
                <a:solidFill>
                  <a:srgbClr val="0070C0"/>
                </a:solidFill>
                <a:sym typeface="Wingdings" panose="05000000000000000000" pitchFamily="2" charset="2"/>
              </a:rPr>
              <a:t></a:t>
            </a:r>
            <a:r>
              <a:rPr lang="en-US" sz="2400" b="1" dirty="0">
                <a:solidFill>
                  <a:srgbClr val="0070C0"/>
                </a:solidFill>
              </a:rPr>
              <a:t> burst size = 4 bytes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A13A3C-C134-B5DB-14B3-C6F88F0B6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4092" b="55030"/>
          <a:stretch/>
        </p:blipFill>
        <p:spPr>
          <a:xfrm>
            <a:off x="769003" y="1317259"/>
            <a:ext cx="10344074" cy="468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24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person with glasses&#10;&#10;Description automatically generated">
            <a:extLst>
              <a:ext uri="{FF2B5EF4-FFF2-40B4-BE49-F238E27FC236}">
                <a16:creationId xmlns:a16="http://schemas.microsoft.com/office/drawing/2014/main" id="{0BA2E659-777E-B296-B7A2-88E431F49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5918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9F7096-4823-3CF6-10A7-89A635669086}"/>
              </a:ext>
            </a:extLst>
          </p:cNvPr>
          <p:cNvSpPr txBox="1"/>
          <p:nvPr/>
        </p:nvSpPr>
        <p:spPr>
          <a:xfrm>
            <a:off x="5398851" y="797668"/>
            <a:ext cx="638134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Experiment 1:</a:t>
            </a:r>
          </a:p>
          <a:p>
            <a:r>
              <a:rPr lang="en-US" sz="4800" b="1" dirty="0"/>
              <a:t>Compare transfer time of 1024 bytes (Memory To memory transfer) </a:t>
            </a:r>
            <a:r>
              <a:rPr lang="en-US" sz="4800" b="1" dirty="0">
                <a:solidFill>
                  <a:srgbClr val="C00000"/>
                </a:solidFill>
              </a:rPr>
              <a:t>with and without </a:t>
            </a:r>
            <a:r>
              <a:rPr lang="en-US" sz="4800" b="1" dirty="0"/>
              <a:t>DMA</a:t>
            </a:r>
          </a:p>
        </p:txBody>
      </p:sp>
    </p:spTree>
    <p:extLst>
      <p:ext uri="{BB962C8B-B14F-4D97-AF65-F5344CB8AC3E}">
        <p14:creationId xmlns:p14="http://schemas.microsoft.com/office/powerpoint/2010/main" val="3125315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31A9EE-4D65-6561-F10F-77882892015A}"/>
              </a:ext>
            </a:extLst>
          </p:cNvPr>
          <p:cNvSpPr txBox="1"/>
          <p:nvPr/>
        </p:nvSpPr>
        <p:spPr>
          <a:xfrm>
            <a:off x="1088966" y="648393"/>
            <a:ext cx="98755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Transfer Time (1024 bytes) Burst Request </a:t>
            </a:r>
            <a:r>
              <a:rPr lang="en-US" sz="2400" b="1" dirty="0">
                <a:solidFill>
                  <a:srgbClr val="0070C0"/>
                </a:solidFill>
                <a:sym typeface="Wingdings" panose="05000000000000000000" pitchFamily="2" charset="2"/>
              </a:rPr>
              <a:t></a:t>
            </a:r>
            <a:r>
              <a:rPr lang="en-US" sz="2400" b="1" dirty="0">
                <a:solidFill>
                  <a:srgbClr val="0070C0"/>
                </a:solidFill>
              </a:rPr>
              <a:t> burst size = 2 bytes </a:t>
            </a:r>
          </a:p>
          <a:p>
            <a:endParaRPr lang="en-US" sz="2800" b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E3DFC8-E944-E8B1-6962-D2CAE9D80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909" b="53576"/>
          <a:stretch/>
        </p:blipFill>
        <p:spPr>
          <a:xfrm>
            <a:off x="1088966" y="1399629"/>
            <a:ext cx="8919556" cy="447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55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8E833B-18F3-9D70-4099-03B0B60C496A}"/>
              </a:ext>
            </a:extLst>
          </p:cNvPr>
          <p:cNvSpPr txBox="1"/>
          <p:nvPr/>
        </p:nvSpPr>
        <p:spPr>
          <a:xfrm>
            <a:off x="1029333" y="836916"/>
            <a:ext cx="1031621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Transfer Time (1024 bytes) Single Request </a:t>
            </a:r>
            <a:r>
              <a:rPr lang="en-US" sz="2400" b="1" dirty="0">
                <a:solidFill>
                  <a:srgbClr val="0070C0"/>
                </a:solidFill>
                <a:sym typeface="Wingdings" panose="05000000000000000000" pitchFamily="2" charset="2"/>
              </a:rPr>
              <a:t></a:t>
            </a:r>
            <a:r>
              <a:rPr lang="en-US" sz="2400" b="1" dirty="0">
                <a:solidFill>
                  <a:srgbClr val="0070C0"/>
                </a:solidFill>
              </a:rPr>
              <a:t> Transfer size = 1 byte</a:t>
            </a:r>
          </a:p>
          <a:p>
            <a:endParaRPr lang="en-US" sz="2800" b="1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625DA9-9319-0077-2646-238B835CE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477" b="55515"/>
          <a:stretch/>
        </p:blipFill>
        <p:spPr>
          <a:xfrm>
            <a:off x="1238595" y="1478841"/>
            <a:ext cx="8934481" cy="442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075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45D909-9FAF-A2BF-A2C9-19CA8C9915D4}"/>
              </a:ext>
            </a:extLst>
          </p:cNvPr>
          <p:cNvSpPr txBox="1"/>
          <p:nvPr/>
        </p:nvSpPr>
        <p:spPr>
          <a:xfrm>
            <a:off x="1396472" y="801627"/>
            <a:ext cx="10449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Summary Table for experiment 2: Transfer Time DMA for each request size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C4113D-9078-9055-F943-E8BAC18C3953}"/>
              </a:ext>
            </a:extLst>
          </p:cNvPr>
          <p:cNvSpPr/>
          <p:nvPr/>
        </p:nvSpPr>
        <p:spPr>
          <a:xfrm>
            <a:off x="1620982" y="1305098"/>
            <a:ext cx="8063345" cy="364096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DC1BBF-CBCF-0561-352A-C6224BEDCBAA}"/>
              </a:ext>
            </a:extLst>
          </p:cNvPr>
          <p:cNvSpPr/>
          <p:nvPr/>
        </p:nvSpPr>
        <p:spPr>
          <a:xfrm>
            <a:off x="1620981" y="1305098"/>
            <a:ext cx="4031673" cy="6068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Request Size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439F25-A5BC-274C-C238-BB4F5DE6458D}"/>
              </a:ext>
            </a:extLst>
          </p:cNvPr>
          <p:cNvSpPr/>
          <p:nvPr/>
        </p:nvSpPr>
        <p:spPr>
          <a:xfrm>
            <a:off x="5652654" y="1305097"/>
            <a:ext cx="4031673" cy="6068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Total time to transfer 1024 bytes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4F705A-F7F6-DDEF-D408-7FD47AF0D82F}"/>
              </a:ext>
            </a:extLst>
          </p:cNvPr>
          <p:cNvSpPr/>
          <p:nvPr/>
        </p:nvSpPr>
        <p:spPr>
          <a:xfrm>
            <a:off x="1620981" y="1911926"/>
            <a:ext cx="4031673" cy="6068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   Burst request – transfer size 16 bytes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B0028B-3502-4C51-1697-9DD7B953EBEE}"/>
              </a:ext>
            </a:extLst>
          </p:cNvPr>
          <p:cNvSpPr/>
          <p:nvPr/>
        </p:nvSpPr>
        <p:spPr>
          <a:xfrm>
            <a:off x="1620980" y="2518755"/>
            <a:ext cx="4031673" cy="6068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Burst request – transfer size 8 bytes </a:t>
            </a:r>
          </a:p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DBD01AE-E19D-4ADC-01FE-A329AE152A7C}"/>
              </a:ext>
            </a:extLst>
          </p:cNvPr>
          <p:cNvSpPr/>
          <p:nvPr/>
        </p:nvSpPr>
        <p:spPr>
          <a:xfrm>
            <a:off x="5652653" y="1911926"/>
            <a:ext cx="4031673" cy="6068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15.1 milli seconds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F66681-3AC9-F074-9D5E-54CC6AA2181D}"/>
              </a:ext>
            </a:extLst>
          </p:cNvPr>
          <p:cNvSpPr/>
          <p:nvPr/>
        </p:nvSpPr>
        <p:spPr>
          <a:xfrm>
            <a:off x="5652653" y="2518754"/>
            <a:ext cx="4031673" cy="6068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28.3 milli seconds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23C927-6D3A-4CAD-4F6B-C01B6F927841}"/>
              </a:ext>
            </a:extLst>
          </p:cNvPr>
          <p:cNvSpPr/>
          <p:nvPr/>
        </p:nvSpPr>
        <p:spPr>
          <a:xfrm>
            <a:off x="1620979" y="3125585"/>
            <a:ext cx="4031673" cy="6068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Burst request – transfer size 4 bytes </a:t>
            </a:r>
          </a:p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232B55-D733-7722-482D-58EDE6B311B3}"/>
              </a:ext>
            </a:extLst>
          </p:cNvPr>
          <p:cNvSpPr/>
          <p:nvPr/>
        </p:nvSpPr>
        <p:spPr>
          <a:xfrm>
            <a:off x="5652652" y="3125582"/>
            <a:ext cx="4031673" cy="6068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54.4 milli seconds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5E74B0-ACCA-2E97-08B2-1FD9EB5EB1A3}"/>
              </a:ext>
            </a:extLst>
          </p:cNvPr>
          <p:cNvSpPr/>
          <p:nvPr/>
        </p:nvSpPr>
        <p:spPr>
          <a:xfrm>
            <a:off x="1620979" y="3732410"/>
            <a:ext cx="4031673" cy="6068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 Burst request – transfer size 2 bytes </a:t>
            </a:r>
          </a:p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DD1617-46FE-D5C2-9FD6-2A16D475A1C9}"/>
              </a:ext>
            </a:extLst>
          </p:cNvPr>
          <p:cNvSpPr/>
          <p:nvPr/>
        </p:nvSpPr>
        <p:spPr>
          <a:xfrm>
            <a:off x="5652649" y="3732407"/>
            <a:ext cx="4031673" cy="6068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106.3 milli seconds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89342B-6B04-4906-3303-1C7EF81D59C8}"/>
              </a:ext>
            </a:extLst>
          </p:cNvPr>
          <p:cNvSpPr/>
          <p:nvPr/>
        </p:nvSpPr>
        <p:spPr>
          <a:xfrm>
            <a:off x="1620979" y="4339233"/>
            <a:ext cx="4031673" cy="6068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</a:rPr>
              <a:t> Single request – transfer size 1 bytes </a:t>
            </a:r>
          </a:p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433CBD3-01D9-28FD-E16F-122CBFC3F5B9}"/>
              </a:ext>
            </a:extLst>
          </p:cNvPr>
          <p:cNvSpPr/>
          <p:nvPr/>
        </p:nvSpPr>
        <p:spPr>
          <a:xfrm>
            <a:off x="5652648" y="4339232"/>
            <a:ext cx="4031673" cy="6068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210.3 milli seconds</a:t>
            </a:r>
          </a:p>
        </p:txBody>
      </p:sp>
    </p:spTree>
    <p:extLst>
      <p:ext uri="{BB962C8B-B14F-4D97-AF65-F5344CB8AC3E}">
        <p14:creationId xmlns:p14="http://schemas.microsoft.com/office/powerpoint/2010/main" val="2894599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D0319C-252D-CCE2-49A5-ACEEB0F2E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" t="31760" r="40228" b="6194"/>
          <a:stretch/>
        </p:blipFill>
        <p:spPr>
          <a:xfrm>
            <a:off x="207819" y="540645"/>
            <a:ext cx="5730240" cy="61710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C4353D-C215-0339-CC12-A3BC9D78F5E0}"/>
              </a:ext>
            </a:extLst>
          </p:cNvPr>
          <p:cNvSpPr txBox="1"/>
          <p:nvPr/>
        </p:nvSpPr>
        <p:spPr>
          <a:xfrm>
            <a:off x="6833061" y="1463040"/>
            <a:ext cx="45636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rgbClr val="002060"/>
                </a:solidFill>
              </a:rPr>
              <a:t>Measure CPU load</a:t>
            </a:r>
          </a:p>
        </p:txBody>
      </p:sp>
    </p:spTree>
    <p:extLst>
      <p:ext uri="{BB962C8B-B14F-4D97-AF65-F5344CB8AC3E}">
        <p14:creationId xmlns:p14="http://schemas.microsoft.com/office/powerpoint/2010/main" val="1695722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991DFC-4A5C-F77A-71F5-F77C5975664A}"/>
              </a:ext>
            </a:extLst>
          </p:cNvPr>
          <p:cNvSpPr txBox="1"/>
          <p:nvPr/>
        </p:nvSpPr>
        <p:spPr>
          <a:xfrm>
            <a:off x="3782173" y="133004"/>
            <a:ext cx="5918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Interrupt Execution Time for DMA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4C41DC-1EB0-C38E-6C3C-60202E561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523" b="51151"/>
          <a:stretch/>
        </p:blipFill>
        <p:spPr>
          <a:xfrm>
            <a:off x="714455" y="589723"/>
            <a:ext cx="10763089" cy="542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879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26173A-8ACE-DE70-EC43-8B0359ED1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6" t="34835" r="32295" b="29576"/>
          <a:stretch/>
        </p:blipFill>
        <p:spPr>
          <a:xfrm>
            <a:off x="789708" y="1135863"/>
            <a:ext cx="9981470" cy="44336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D31607-4C7A-3505-0DFD-C967ACBAA62D}"/>
              </a:ext>
            </a:extLst>
          </p:cNvPr>
          <p:cNvSpPr txBox="1"/>
          <p:nvPr/>
        </p:nvSpPr>
        <p:spPr>
          <a:xfrm>
            <a:off x="4147933" y="133004"/>
            <a:ext cx="5918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DMA handler</a:t>
            </a:r>
          </a:p>
        </p:txBody>
      </p:sp>
    </p:spTree>
    <p:extLst>
      <p:ext uri="{BB962C8B-B14F-4D97-AF65-F5344CB8AC3E}">
        <p14:creationId xmlns:p14="http://schemas.microsoft.com/office/powerpoint/2010/main" val="4223990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E449CF-A307-3598-9B08-7A390514919D}"/>
              </a:ext>
            </a:extLst>
          </p:cNvPr>
          <p:cNvSpPr txBox="1"/>
          <p:nvPr/>
        </p:nvSpPr>
        <p:spPr>
          <a:xfrm>
            <a:off x="1138845" y="1438103"/>
            <a:ext cx="105322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-In Case of 16 bytes burst request the DMA handler is executed 64 times in order to transfer a total of 1024 bytes. </a:t>
            </a:r>
          </a:p>
          <a:p>
            <a:r>
              <a:rPr lang="en-US" sz="2800" b="1" dirty="0"/>
              <a:t>1024/16=64</a:t>
            </a:r>
          </a:p>
          <a:p>
            <a:r>
              <a:rPr lang="en-US" sz="2800" b="1" dirty="0"/>
              <a:t>-64*200 micro sec= 16 milli second </a:t>
            </a:r>
          </a:p>
          <a:p>
            <a:r>
              <a:rPr lang="en-US" sz="2800" b="1" dirty="0"/>
              <a:t>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47B72C-6EDD-8874-2236-673F6510D4E1}"/>
              </a:ext>
            </a:extLst>
          </p:cNvPr>
          <p:cNvSpPr txBox="1"/>
          <p:nvPr/>
        </p:nvSpPr>
        <p:spPr>
          <a:xfrm>
            <a:off x="1287028" y="515390"/>
            <a:ext cx="8969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Measuring CPU Load in case of 16 bytes burst request </a:t>
            </a:r>
          </a:p>
        </p:txBody>
      </p:sp>
    </p:spTree>
    <p:extLst>
      <p:ext uri="{BB962C8B-B14F-4D97-AF65-F5344CB8AC3E}">
        <p14:creationId xmlns:p14="http://schemas.microsoft.com/office/powerpoint/2010/main" val="12525908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056210-374D-7FBF-D19E-DF82A5601862}"/>
              </a:ext>
            </a:extLst>
          </p:cNvPr>
          <p:cNvSpPr txBox="1"/>
          <p:nvPr/>
        </p:nvSpPr>
        <p:spPr>
          <a:xfrm>
            <a:off x="838200" y="1825625"/>
            <a:ext cx="5393361" cy="1674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Code Link for experiment 2: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2"/>
              </a:rPr>
              <a:t>https://github.com/madonnamagdymoussa/DMA-Direct-Memory-Access/tree/main/TransmitDMA_UART_1024Bytes_BurstSize16bytes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8" name="Graphic 27" descr="Flowchart">
            <a:extLst>
              <a:ext uri="{FF2B5EF4-FFF2-40B4-BE49-F238E27FC236}">
                <a16:creationId xmlns:a16="http://schemas.microsoft.com/office/drawing/2014/main" id="{5AD7A187-9CF5-8D76-4F44-E245E4348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87184" y="1216485"/>
            <a:ext cx="3781051" cy="3781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40905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3E016A-71C5-C4D3-A50D-72E96CF082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30" y="931025"/>
            <a:ext cx="4496370" cy="48276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E9409E-CCAA-9F58-5D31-48F1A20D7191}"/>
              </a:ext>
            </a:extLst>
          </p:cNvPr>
          <p:cNvSpPr txBox="1"/>
          <p:nvPr/>
        </p:nvSpPr>
        <p:spPr>
          <a:xfrm>
            <a:off x="5490291" y="1098096"/>
            <a:ext cx="638134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Experiment 3:</a:t>
            </a:r>
          </a:p>
          <a:p>
            <a:r>
              <a:rPr lang="en-US" sz="2800" b="1" dirty="0"/>
              <a:t>-Measure the transfer time of transmitting 1024 bytes </a:t>
            </a:r>
            <a:r>
              <a:rPr lang="en-US" sz="2800" b="1" dirty="0">
                <a:solidFill>
                  <a:srgbClr val="C00000"/>
                </a:solidFill>
              </a:rPr>
              <a:t>using polling and interrupt method.</a:t>
            </a:r>
          </a:p>
          <a:p>
            <a:r>
              <a:rPr lang="en-US" sz="2800" b="1" dirty="0"/>
              <a:t>-Compare the time taken by polling and interrupt method with the time taken using DMA </a:t>
            </a:r>
          </a:p>
        </p:txBody>
      </p:sp>
    </p:spTree>
    <p:extLst>
      <p:ext uri="{BB962C8B-B14F-4D97-AF65-F5344CB8AC3E}">
        <p14:creationId xmlns:p14="http://schemas.microsoft.com/office/powerpoint/2010/main" val="41122941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6833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A38303-682E-9EDA-FF20-82CC246DD594}"/>
              </a:ext>
            </a:extLst>
          </p:cNvPr>
          <p:cNvSpPr txBox="1"/>
          <p:nvPr/>
        </p:nvSpPr>
        <p:spPr>
          <a:xfrm>
            <a:off x="5045710" y="-1"/>
            <a:ext cx="3392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Source Buffer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06BB59-41C9-8B29-A68E-1E11350FF07C}"/>
              </a:ext>
            </a:extLst>
          </p:cNvPr>
          <p:cNvSpPr txBox="1"/>
          <p:nvPr/>
        </p:nvSpPr>
        <p:spPr>
          <a:xfrm>
            <a:off x="276334" y="5086678"/>
            <a:ext cx="11448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&amp;</a:t>
            </a:r>
            <a:r>
              <a:rPr lang="en-US" sz="2400" b="1" dirty="0" err="1"/>
              <a:t>SourceBuffer_DMA</a:t>
            </a:r>
            <a:r>
              <a:rPr lang="en-US" sz="2400" b="1" dirty="0"/>
              <a:t>[0]=0x20000400         &amp;</a:t>
            </a:r>
            <a:r>
              <a:rPr lang="en-US" sz="2400" b="1" dirty="0" err="1"/>
              <a:t>SourceBuffer_DMA</a:t>
            </a:r>
            <a:r>
              <a:rPr lang="en-US" sz="2400" b="1" dirty="0"/>
              <a:t>[1023]=0x200007FF </a:t>
            </a:r>
          </a:p>
          <a:p>
            <a:r>
              <a:rPr lang="en-US" sz="2400" b="1" dirty="0"/>
              <a:t>Transfer Size= 0x200007FF - 0x20000400 + 1 = 0x400 = 1024 bytes</a:t>
            </a:r>
          </a:p>
          <a:p>
            <a:r>
              <a:rPr lang="en-US" sz="2400" b="1" dirty="0"/>
              <a:t>          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B649DA8-2BBA-63BA-89AD-C9A8A0575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5" t="29367" r="3450" b="33165"/>
          <a:stretch/>
        </p:blipFill>
        <p:spPr>
          <a:xfrm>
            <a:off x="160587" y="732098"/>
            <a:ext cx="11899468" cy="408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112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BF694D-FFA8-C281-97C2-9ED18D308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55" y="1057680"/>
            <a:ext cx="4524315" cy="45243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F12A20-25BA-5822-7CE0-963088D3E271}"/>
              </a:ext>
            </a:extLst>
          </p:cNvPr>
          <p:cNvSpPr txBox="1"/>
          <p:nvPr/>
        </p:nvSpPr>
        <p:spPr>
          <a:xfrm>
            <a:off x="5365600" y="736668"/>
            <a:ext cx="638134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Experiment 4:</a:t>
            </a:r>
          </a:p>
          <a:p>
            <a:r>
              <a:rPr lang="en-US" sz="3200" b="1" dirty="0"/>
              <a:t>Two TIVA C boards are communicating with each other through UART. </a:t>
            </a:r>
          </a:p>
          <a:p>
            <a:r>
              <a:rPr lang="en-US" sz="3200" b="1" dirty="0">
                <a:solidFill>
                  <a:srgbClr val="C00000"/>
                </a:solidFill>
              </a:rPr>
              <a:t>1-Compare the transfer time of sending 1024 bytes with Polling and DMA method.</a:t>
            </a:r>
          </a:p>
          <a:p>
            <a:r>
              <a:rPr lang="en-US" sz="3200" b="1" dirty="0">
                <a:solidFill>
                  <a:srgbClr val="C00000"/>
                </a:solidFill>
              </a:rPr>
              <a:t>2-Compare the CPU load in the two methods.</a:t>
            </a:r>
          </a:p>
          <a:p>
            <a:r>
              <a:rPr lang="en-US" sz="3200" b="1" dirty="0">
                <a:solidFill>
                  <a:srgbClr val="C00000"/>
                </a:solidFill>
              </a:rPr>
              <a:t>3-Measure the effect of   </a:t>
            </a:r>
          </a:p>
        </p:txBody>
      </p:sp>
    </p:spTree>
    <p:extLst>
      <p:ext uri="{BB962C8B-B14F-4D97-AF65-F5344CB8AC3E}">
        <p14:creationId xmlns:p14="http://schemas.microsoft.com/office/powerpoint/2010/main" val="2470281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31631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056210-374D-7FBF-D19E-DF82A5601862}"/>
              </a:ext>
            </a:extLst>
          </p:cNvPr>
          <p:cNvSpPr txBox="1"/>
          <p:nvPr/>
        </p:nvSpPr>
        <p:spPr>
          <a:xfrm>
            <a:off x="838200" y="1825625"/>
            <a:ext cx="5393361" cy="1674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Code Link for experiment 4:</a:t>
            </a: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2"/>
              </a:rPr>
              <a:t>https://github.com/madonnamagdymoussa/DMA-Direct-Memory-Access/tree/main/TwoTiva_OneTransmitPeriphToPher_OneRecievePingPong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pPr marL="0" marR="0" lvl="0" indent="-2286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8" name="Graphic 27" descr="Flowchart">
            <a:extLst>
              <a:ext uri="{FF2B5EF4-FFF2-40B4-BE49-F238E27FC236}">
                <a16:creationId xmlns:a16="http://schemas.microsoft.com/office/drawing/2014/main" id="{5AD7A187-9CF5-8D76-4F44-E245E4348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87184" y="1216485"/>
            <a:ext cx="3781051" cy="3781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6933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ED89CE-1A14-2A05-9BC3-F19B3FB29EFF}"/>
              </a:ext>
            </a:extLst>
          </p:cNvPr>
          <p:cNvSpPr txBox="1"/>
          <p:nvPr/>
        </p:nvSpPr>
        <p:spPr>
          <a:xfrm>
            <a:off x="1619603" y="0"/>
            <a:ext cx="8762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Destination  Buffer after the data is transferred 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2397DE5-0AC7-7336-220F-332AEDE16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31" t="31224" r="3260" b="31477"/>
          <a:stretch/>
        </p:blipFill>
        <p:spPr>
          <a:xfrm>
            <a:off x="569283" y="793119"/>
            <a:ext cx="11395963" cy="38746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24035B-BD22-B657-F98C-1B7A2421A954}"/>
              </a:ext>
            </a:extLst>
          </p:cNvPr>
          <p:cNvSpPr txBox="1"/>
          <p:nvPr/>
        </p:nvSpPr>
        <p:spPr>
          <a:xfrm>
            <a:off x="516425" y="4970932"/>
            <a:ext cx="11448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&amp;</a:t>
            </a:r>
            <a:r>
              <a:rPr lang="en-US" sz="2400" b="1" dirty="0" err="1"/>
              <a:t>DestBuffer_DMA</a:t>
            </a:r>
            <a:r>
              <a:rPr lang="en-US" sz="2400" b="1" dirty="0"/>
              <a:t>[0]=0x20000000         &amp;</a:t>
            </a:r>
            <a:r>
              <a:rPr lang="en-US" sz="2400" b="1" dirty="0" err="1"/>
              <a:t>DestBuffer_DMA</a:t>
            </a:r>
            <a:r>
              <a:rPr lang="en-US" sz="2400" b="1" dirty="0"/>
              <a:t>[1023]=0x200003FF </a:t>
            </a:r>
          </a:p>
          <a:p>
            <a:r>
              <a:rPr lang="en-US" sz="2400" b="1" dirty="0"/>
              <a:t>Transfer Size= 0x200003FF - 0x20000000 + 1 = 0x400 = 1024 bytes</a:t>
            </a:r>
          </a:p>
          <a:p>
            <a:r>
              <a:rPr lang="en-US" sz="2400" b="1" dirty="0"/>
              <a:t>          </a:t>
            </a:r>
          </a:p>
        </p:txBody>
      </p:sp>
    </p:spTree>
    <p:extLst>
      <p:ext uri="{BB962C8B-B14F-4D97-AF65-F5344CB8AC3E}">
        <p14:creationId xmlns:p14="http://schemas.microsoft.com/office/powerpoint/2010/main" val="259908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49E4B6-551F-A74B-7DB4-3D7F71CBB7E6}"/>
              </a:ext>
            </a:extLst>
          </p:cNvPr>
          <p:cNvSpPr txBox="1"/>
          <p:nvPr/>
        </p:nvSpPr>
        <p:spPr>
          <a:xfrm>
            <a:off x="4779492" y="0"/>
            <a:ext cx="2940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DMA Code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33D2641-19A2-E7EA-5A4E-B5088A1D7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5" t="11308" r="25380" b="37722"/>
          <a:stretch/>
        </p:blipFill>
        <p:spPr>
          <a:xfrm>
            <a:off x="493852" y="584776"/>
            <a:ext cx="9182583" cy="496978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0B59825-91EA-27B5-E7D2-2C9CC56DF398}"/>
              </a:ext>
            </a:extLst>
          </p:cNvPr>
          <p:cNvCxnSpPr>
            <a:cxnSpLocks/>
          </p:cNvCxnSpPr>
          <p:nvPr/>
        </p:nvCxnSpPr>
        <p:spPr>
          <a:xfrm flipV="1">
            <a:off x="5107867" y="4942390"/>
            <a:ext cx="3515272" cy="20834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2C811EF-2E80-3257-B554-39300F1A8E29}"/>
              </a:ext>
            </a:extLst>
          </p:cNvPr>
          <p:cNvSpPr/>
          <p:nvPr/>
        </p:nvSpPr>
        <p:spPr>
          <a:xfrm>
            <a:off x="8623139" y="3958542"/>
            <a:ext cx="3194613" cy="286232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78338C-BB0F-54E5-16B0-84FCFB0A7ADB}"/>
              </a:ext>
            </a:extLst>
          </p:cNvPr>
          <p:cNvSpPr txBox="1"/>
          <p:nvPr/>
        </p:nvSpPr>
        <p:spPr>
          <a:xfrm>
            <a:off x="8686799" y="3995678"/>
            <a:ext cx="28010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Setting output pin before sending the request to DMA controller. </a:t>
            </a:r>
          </a:p>
          <a:p>
            <a:endParaRPr lang="en-US" b="1" dirty="0"/>
          </a:p>
          <a:p>
            <a:r>
              <a:rPr lang="en-US" b="1" dirty="0"/>
              <a:t>DMA controller begins transfer when the request is sent</a:t>
            </a:r>
          </a:p>
          <a:p>
            <a:endParaRPr lang="en-US" b="1" dirty="0"/>
          </a:p>
          <a:p>
            <a:r>
              <a:rPr lang="en-US" b="1" dirty="0"/>
              <a:t>Output pin is connected to logical analyzer</a:t>
            </a:r>
          </a:p>
        </p:txBody>
      </p:sp>
    </p:spTree>
    <p:extLst>
      <p:ext uri="{BB962C8B-B14F-4D97-AF65-F5344CB8AC3E}">
        <p14:creationId xmlns:p14="http://schemas.microsoft.com/office/powerpoint/2010/main" val="1342864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9382644-7B5B-572E-3B3F-5241A4E0B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2" t="35563" r="35823" b="53109"/>
          <a:stretch/>
        </p:blipFill>
        <p:spPr>
          <a:xfrm>
            <a:off x="416495" y="937548"/>
            <a:ext cx="10963811" cy="15625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5AF0B9-2D5C-37E2-5549-BD1C9F867DF2}"/>
              </a:ext>
            </a:extLst>
          </p:cNvPr>
          <p:cNvSpPr txBox="1"/>
          <p:nvPr/>
        </p:nvSpPr>
        <p:spPr>
          <a:xfrm>
            <a:off x="5045710" y="0"/>
            <a:ext cx="2940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DMA Code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A94FA1F-ECC7-F261-0563-2D4DE9CB54FC}"/>
              </a:ext>
            </a:extLst>
          </p:cNvPr>
          <p:cNvCxnSpPr>
            <a:cxnSpLocks/>
          </p:cNvCxnSpPr>
          <p:nvPr/>
        </p:nvCxnSpPr>
        <p:spPr>
          <a:xfrm>
            <a:off x="951503" y="1571105"/>
            <a:ext cx="0" cy="197180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936F3E-F53D-0EDF-671F-647761682900}"/>
              </a:ext>
            </a:extLst>
          </p:cNvPr>
          <p:cNvCxnSpPr>
            <a:cxnSpLocks/>
          </p:cNvCxnSpPr>
          <p:nvPr/>
        </p:nvCxnSpPr>
        <p:spPr>
          <a:xfrm>
            <a:off x="951503" y="1579418"/>
            <a:ext cx="461661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F22B81E-0280-DAE8-762C-68998843A74A}"/>
              </a:ext>
            </a:extLst>
          </p:cNvPr>
          <p:cNvSpPr/>
          <p:nvPr/>
        </p:nvSpPr>
        <p:spPr>
          <a:xfrm>
            <a:off x="648392" y="3542906"/>
            <a:ext cx="3130953" cy="112053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453DEE-818E-44B2-069C-8A6E816F6507}"/>
              </a:ext>
            </a:extLst>
          </p:cNvPr>
          <p:cNvSpPr txBox="1"/>
          <p:nvPr/>
        </p:nvSpPr>
        <p:spPr>
          <a:xfrm>
            <a:off x="648392" y="3580042"/>
            <a:ext cx="28010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Setting Output Pin to low in the DMA transfer Handler. </a:t>
            </a:r>
          </a:p>
        </p:txBody>
      </p:sp>
    </p:spTree>
    <p:extLst>
      <p:ext uri="{BB962C8B-B14F-4D97-AF65-F5344CB8AC3E}">
        <p14:creationId xmlns:p14="http://schemas.microsoft.com/office/powerpoint/2010/main" val="3063889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F1F54A3-5894-82BF-3EFA-F6430EB682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569" b="50000"/>
          <a:stretch/>
        </p:blipFill>
        <p:spPr>
          <a:xfrm>
            <a:off x="0" y="791151"/>
            <a:ext cx="11898382" cy="52756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A9C26B-7531-2754-C5B2-66A664E9020B}"/>
              </a:ext>
            </a:extLst>
          </p:cNvPr>
          <p:cNvSpPr txBox="1"/>
          <p:nvPr/>
        </p:nvSpPr>
        <p:spPr>
          <a:xfrm>
            <a:off x="3441352" y="0"/>
            <a:ext cx="5852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Transfer Time using DMA </a:t>
            </a:r>
          </a:p>
        </p:txBody>
      </p:sp>
    </p:spTree>
    <p:extLst>
      <p:ext uri="{BB962C8B-B14F-4D97-AF65-F5344CB8AC3E}">
        <p14:creationId xmlns:p14="http://schemas.microsoft.com/office/powerpoint/2010/main" val="1991184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95449A-2392-F8AB-559A-BEAEDDE24644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Code Without using DMA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5992AF4-C99E-32B1-6F43-CE75AD79A0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1" t="34894" r="33138" b="48227"/>
          <a:stretch/>
        </p:blipFill>
        <p:spPr>
          <a:xfrm>
            <a:off x="4251507" y="2307731"/>
            <a:ext cx="7513409" cy="181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45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2E74D5-502A-2938-D993-218A45693F32}"/>
              </a:ext>
            </a:extLst>
          </p:cNvPr>
          <p:cNvSpPr txBox="1"/>
          <p:nvPr/>
        </p:nvSpPr>
        <p:spPr>
          <a:xfrm>
            <a:off x="2801272" y="0"/>
            <a:ext cx="7132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Transfer Time </a:t>
            </a:r>
            <a:r>
              <a:rPr lang="en-US" sz="3200" b="1" dirty="0">
                <a:solidFill>
                  <a:srgbClr val="C00000"/>
                </a:solidFill>
              </a:rPr>
              <a:t>without</a:t>
            </a:r>
            <a:r>
              <a:rPr lang="en-US" sz="3200" b="1" dirty="0">
                <a:solidFill>
                  <a:srgbClr val="0070C0"/>
                </a:solidFill>
              </a:rPr>
              <a:t> using DMA 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C905D5C-54CF-F2EA-0A43-EE835314B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62" b="37163"/>
          <a:stretch/>
        </p:blipFill>
        <p:spPr>
          <a:xfrm>
            <a:off x="629605" y="593388"/>
            <a:ext cx="10932789" cy="567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206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2871</TotalTime>
  <Words>734</Words>
  <Application>Microsoft Office PowerPoint</Application>
  <PresentationFormat>Widescreen</PresentationFormat>
  <Paragraphs>91</Paragraphs>
  <Slides>32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Aptos</vt:lpstr>
      <vt:lpstr>Aptos Display</vt:lpstr>
      <vt:lpstr>Arial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Madonna Magdy Moussa  19P2671</dc:creator>
  <cp:lastModifiedBy>Madonna Magdy Moussa  19P2671</cp:lastModifiedBy>
  <cp:revision>147</cp:revision>
  <dcterms:created xsi:type="dcterms:W3CDTF">2024-09-18T11:12:11Z</dcterms:created>
  <dcterms:modified xsi:type="dcterms:W3CDTF">2024-09-24T22:37:02Z</dcterms:modified>
</cp:coreProperties>
</file>